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8" r:id="rId8"/>
    <p:sldId id="263" r:id="rId9"/>
    <p:sldId id="264" r:id="rId10"/>
    <p:sldId id="279" r:id="rId11"/>
    <p:sldId id="265" r:id="rId12"/>
    <p:sldId id="262" r:id="rId13"/>
    <p:sldId id="267" r:id="rId14"/>
    <p:sldId id="266" r:id="rId15"/>
    <p:sldId id="270" r:id="rId16"/>
    <p:sldId id="277" r:id="rId17"/>
    <p:sldId id="273" r:id="rId18"/>
    <p:sldId id="271" r:id="rId19"/>
    <p:sldId id="272" r:id="rId20"/>
    <p:sldId id="284" r:id="rId21"/>
    <p:sldId id="276" r:id="rId22"/>
    <p:sldId id="280" r:id="rId23"/>
    <p:sldId id="281" r:id="rId24"/>
    <p:sldId id="283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571744"/>
            <a:ext cx="5410944" cy="127587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«Моя мамочка родная»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0863" y="4357694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Воспитатель: Бекоева А.К.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2022 г.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 Владикавказ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1700808"/>
            <a:ext cx="628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 ко Дню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материв средней группе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57166"/>
            <a:ext cx="7916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Муниципальное бюджетное дошкольное образовательное учреждение        Детский сад № 21</a:t>
            </a:r>
          </a:p>
        </p:txBody>
      </p:sp>
    </p:spTree>
    <p:extLst>
      <p:ext uri="{BB962C8B-B14F-4D97-AF65-F5344CB8AC3E}">
        <p14:creationId xmlns="" xmlns:p14="http://schemas.microsoft.com/office/powerpoint/2010/main" val="4207467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Подарок для мамы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6386" name="Picture 2" descr="C:\Users\Я.1-ПК\Downloads\IMG_20221129_101813 (1).jpg"/>
          <p:cNvPicPr>
            <a:picLocks noChangeAspect="1" noChangeArrowheads="1"/>
          </p:cNvPicPr>
          <p:nvPr/>
        </p:nvPicPr>
        <p:blipFill>
          <a:blip r:embed="rId2" cstate="print"/>
          <a:srcRect l="7261" t="4657" r="4274" b="10784"/>
          <a:stretch>
            <a:fillRect/>
          </a:stretch>
        </p:blipFill>
        <p:spPr bwMode="auto">
          <a:xfrm>
            <a:off x="1357290" y="1500174"/>
            <a:ext cx="6748820" cy="48381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Ваза с цветами для мамы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4" name="Picture 2" descr="C:\Users\Я.1-ПК\Downloads\IMG_20221116_100344_edit_1090596507005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57298"/>
            <a:ext cx="6572264" cy="48627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.1-ПК\Downloads\IMG_20221116_111837_edit_1089204354973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80" y="663860"/>
            <a:ext cx="7391396" cy="54797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Выставка «Портрет моей мамы»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Users\Я.1-ПК\Downloads\Collage_20221128_221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71612"/>
            <a:ext cx="6143668" cy="46077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Я.1-ПК\Downloads\IMG_20221123_100903.jpg"/>
          <p:cNvPicPr>
            <a:picLocks noChangeAspect="1" noChangeArrowheads="1"/>
          </p:cNvPicPr>
          <p:nvPr/>
        </p:nvPicPr>
        <p:blipFill>
          <a:blip r:embed="rId2" cstate="print"/>
          <a:srcRect l="4657" t="21047" r="6188" b="33226"/>
          <a:stretch>
            <a:fillRect/>
          </a:stretch>
        </p:blipFill>
        <p:spPr bwMode="auto">
          <a:xfrm>
            <a:off x="977843" y="500042"/>
            <a:ext cx="7939311" cy="5429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Развлечение  ко дню матери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 descr="C:\Users\Я.1-ПК\Downloads\IMG_20221129_193643_818.jpg"/>
          <p:cNvPicPr>
            <a:picLocks noChangeAspect="1" noChangeArrowheads="1"/>
          </p:cNvPicPr>
          <p:nvPr/>
        </p:nvPicPr>
        <p:blipFill>
          <a:blip r:embed="rId2" cstate="print"/>
          <a:srcRect l="14813"/>
          <a:stretch>
            <a:fillRect/>
          </a:stretch>
        </p:blipFill>
        <p:spPr bwMode="auto">
          <a:xfrm rot="5400000">
            <a:off x="233188" y="1838458"/>
            <a:ext cx="4462782" cy="3929090"/>
          </a:xfrm>
          <a:prstGeom prst="rect">
            <a:avLst/>
          </a:prstGeom>
          <a:noFill/>
        </p:spPr>
      </p:pic>
      <p:pic>
        <p:nvPicPr>
          <p:cNvPr id="7171" name="Picture 3" descr="C:\Users\Я.1-ПК\Downloads\IMG_20221129_194024_805.jpg"/>
          <p:cNvPicPr>
            <a:picLocks noChangeAspect="1" noChangeArrowheads="1"/>
          </p:cNvPicPr>
          <p:nvPr/>
        </p:nvPicPr>
        <p:blipFill>
          <a:blip r:embed="rId3" cstate="print"/>
          <a:srcRect l="5562" t="13250"/>
          <a:stretch>
            <a:fillRect/>
          </a:stretch>
        </p:blipFill>
        <p:spPr bwMode="auto">
          <a:xfrm rot="16200000" flipH="1">
            <a:off x="4152777" y="2348026"/>
            <a:ext cx="4532848" cy="31228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Пригласительные на праздник для мам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362" name="Picture 2" descr="C:\Users\Я.1-ПК\Downloads\Collage_20221128_221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357298"/>
            <a:ext cx="6191261" cy="46434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Я.1-ПК\Downloads\IMG-20221129-WA0017_edit_9596535904577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485022"/>
            <a:ext cx="7715278" cy="56776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Я.1-ПК\Downloads\IMG-20221129-WA0016.jpg"/>
          <p:cNvPicPr>
            <a:picLocks noChangeAspect="1" noChangeArrowheads="1"/>
          </p:cNvPicPr>
          <p:nvPr/>
        </p:nvPicPr>
        <p:blipFill>
          <a:blip r:embed="rId2" cstate="print"/>
          <a:srcRect t="28365" r="11538"/>
          <a:stretch>
            <a:fillRect/>
          </a:stretch>
        </p:blipFill>
        <p:spPr bwMode="auto">
          <a:xfrm>
            <a:off x="2000232" y="220486"/>
            <a:ext cx="6429420" cy="62803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Я.1-ПК\Downloads\IMG-20221129-WA0025.jpg"/>
          <p:cNvPicPr>
            <a:picLocks noChangeAspect="1" noChangeArrowheads="1"/>
          </p:cNvPicPr>
          <p:nvPr/>
        </p:nvPicPr>
        <p:blipFill>
          <a:blip r:embed="rId2" cstate="print"/>
          <a:srcRect t="11057" b="18990"/>
          <a:stretch>
            <a:fillRect/>
          </a:stretch>
        </p:blipFill>
        <p:spPr bwMode="auto">
          <a:xfrm>
            <a:off x="4071934" y="857233"/>
            <a:ext cx="4714908" cy="5214974"/>
          </a:xfrm>
          <a:prstGeom prst="rect">
            <a:avLst/>
          </a:prstGeom>
          <a:noFill/>
        </p:spPr>
      </p:pic>
      <p:pic>
        <p:nvPicPr>
          <p:cNvPr id="9219" name="Picture 3" descr="C:\Users\Я.1-ПК\Downloads\IMG_20221129_194453_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33" y="857232"/>
            <a:ext cx="3911231" cy="52149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428604"/>
            <a:ext cx="7358114" cy="5594394"/>
          </a:xfrm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/>
          <a:p>
            <a:pPr algn="l"/>
            <a:endParaRPr lang="ru-RU" sz="8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l"/>
            <a:r>
              <a:rPr lang="ru-RU" sz="8800" b="1" dirty="0" smtClean="0">
                <a:solidFill>
                  <a:srgbClr val="FF0000"/>
                </a:solidFill>
                <a:latin typeface="Monotype Corsiva" pitchFamily="66" charset="0"/>
              </a:rPr>
              <a:t>Проект  "Моя Мамочка Родная !"</a:t>
            </a:r>
            <a:endParaRPr lang="ru-RU" sz="8000" b="1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l"/>
            <a:r>
              <a:rPr lang="ru-RU" sz="8000" b="1" smtClean="0">
                <a:solidFill>
                  <a:srgbClr val="00B0F0"/>
                </a:solidFill>
                <a:latin typeface="Monotype Corsiva" pitchFamily="66" charset="0"/>
              </a:rPr>
              <a:t>Продолжительность проекта</a:t>
            </a:r>
            <a:r>
              <a:rPr lang="ru-RU" sz="8000" b="1" dirty="0" smtClean="0">
                <a:solidFill>
                  <a:srgbClr val="00B0F0"/>
                </a:solidFill>
                <a:latin typeface="Monotype Corsiva" pitchFamily="66" charset="0"/>
              </a:rPr>
              <a:t>:  </a:t>
            </a:r>
            <a:r>
              <a:rPr lang="ru-RU" sz="8000" b="1" smtClean="0">
                <a:solidFill>
                  <a:srgbClr val="00B0F0"/>
                </a:solidFill>
                <a:latin typeface="Monotype Corsiva" pitchFamily="66" charset="0"/>
              </a:rPr>
              <a:t>             </a:t>
            </a:r>
            <a:endParaRPr lang="ru-RU" sz="8000" b="1" smtClean="0">
              <a:solidFill>
                <a:srgbClr val="00B0F0"/>
              </a:solidFill>
              <a:latin typeface="Monotype Corsiva" pitchFamily="66" charset="0"/>
            </a:endParaRPr>
          </a:p>
          <a:p>
            <a:pPr algn="l"/>
            <a:r>
              <a:rPr lang="ru-RU" sz="8000" smtClean="0">
                <a:solidFill>
                  <a:srgbClr val="00B0F0"/>
                </a:solidFill>
                <a:latin typeface="Monotype Corsiva" pitchFamily="66" charset="0"/>
              </a:rPr>
              <a:t>краткосрочныйтс14</a:t>
            </a:r>
            <a:r>
              <a:rPr lang="ru-RU" sz="8000" dirty="0" smtClean="0">
                <a:solidFill>
                  <a:srgbClr val="00B0F0"/>
                </a:solidFill>
                <a:latin typeface="Monotype Corsiva" pitchFamily="66" charset="0"/>
              </a:rPr>
              <a:t>. 11–25.11. 2022 г)</a:t>
            </a:r>
          </a:p>
          <a:p>
            <a:pPr algn="l"/>
            <a:r>
              <a:rPr lang="ru-RU" sz="8000" b="1" dirty="0" smtClean="0">
                <a:solidFill>
                  <a:srgbClr val="00B0F0"/>
                </a:solidFill>
                <a:latin typeface="Monotype Corsiva" pitchFamily="66" charset="0"/>
              </a:rPr>
              <a:t>Вид  проекта: .</a:t>
            </a:r>
            <a:r>
              <a:rPr lang="ru-RU" sz="8000" dirty="0" smtClean="0">
                <a:solidFill>
                  <a:srgbClr val="00B0F0"/>
                </a:solidFill>
                <a:latin typeface="Monotype Corsiva" pitchFamily="66" charset="0"/>
              </a:rPr>
              <a:t> познавательный, речевой, творческий, продуктивный.</a:t>
            </a:r>
          </a:p>
          <a:p>
            <a:pPr algn="l"/>
            <a:r>
              <a:rPr lang="ru-RU" sz="8000" b="1" dirty="0" smtClean="0">
                <a:solidFill>
                  <a:srgbClr val="00B0F0"/>
                </a:solidFill>
                <a:latin typeface="Monotype Corsiva" pitchFamily="66" charset="0"/>
              </a:rPr>
              <a:t>Участники проекта:                                            </a:t>
            </a:r>
            <a:r>
              <a:rPr lang="ru-RU" sz="8000" dirty="0" smtClean="0">
                <a:solidFill>
                  <a:srgbClr val="00B0F0"/>
                </a:solidFill>
                <a:latin typeface="Monotype Corsiva" pitchFamily="66" charset="0"/>
              </a:rPr>
              <a:t>дети, воспитатели, родители.</a:t>
            </a:r>
          </a:p>
          <a:p>
            <a:pPr algn="l"/>
            <a:r>
              <a:rPr lang="ru-RU" sz="8000" b="1" dirty="0" smtClean="0">
                <a:solidFill>
                  <a:srgbClr val="00B0F0"/>
                </a:solidFill>
                <a:latin typeface="Monotype Corsiva" pitchFamily="66" charset="0"/>
              </a:rPr>
              <a:t>Возраст детей: </a:t>
            </a:r>
            <a:r>
              <a:rPr lang="ru-RU" sz="6700" dirty="0" smtClean="0">
                <a:solidFill>
                  <a:srgbClr val="00B0F0"/>
                </a:solidFill>
                <a:latin typeface="Monotype Corsiva" pitchFamily="66" charset="0"/>
              </a:rPr>
              <a:t>4-5 лет.</a:t>
            </a:r>
          </a:p>
          <a:p>
            <a:endParaRPr lang="ru-RU" sz="14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8529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Я.1-ПК\Downloads\IMG_20221129_194504_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28604"/>
            <a:ext cx="7239049" cy="5429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Я.1-ПК\Downloads\IMG_20221129_193850_635 (1).jpg"/>
          <p:cNvPicPr>
            <a:picLocks noChangeAspect="1" noChangeArrowheads="1"/>
          </p:cNvPicPr>
          <p:nvPr/>
        </p:nvPicPr>
        <p:blipFill>
          <a:blip r:embed="rId2" cstate="print"/>
          <a:srcRect l="1437" t="19500" r="5750"/>
          <a:stretch>
            <a:fillRect/>
          </a:stretch>
        </p:blipFill>
        <p:spPr bwMode="auto">
          <a:xfrm>
            <a:off x="857223" y="642918"/>
            <a:ext cx="8016843" cy="52149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.1-ПК\Downloads\IMG_20221129_193837_942_edit_95801946002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71480"/>
            <a:ext cx="6799619" cy="50720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.1-ПК\Downloads\IMG_20221129_194207_222_edit_957367768682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7004978" cy="58293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Я.1-ПК\Downloads\IMG-20221129-WA0021_edit_95918919387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00029"/>
            <a:ext cx="5572164" cy="60293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.1-ПК\Downloads\IMG_20221129_193704_554.jpg"/>
          <p:cNvPicPr>
            <a:picLocks noChangeAspect="1" noChangeArrowheads="1"/>
          </p:cNvPicPr>
          <p:nvPr/>
        </p:nvPicPr>
        <p:blipFill>
          <a:blip r:embed="rId2" cstate="print"/>
          <a:srcRect l="23000"/>
          <a:stretch>
            <a:fillRect/>
          </a:stretch>
        </p:blipFill>
        <p:spPr bwMode="auto">
          <a:xfrm rot="5400000">
            <a:off x="2495528" y="576250"/>
            <a:ext cx="5867456" cy="5715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2646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Актуальность: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Воспитание доброжелательного отношения к маме, уважение к старшему поколению, воспитывать уважение к семейным традициям и ценностям.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Развитие нравственных ценностей у детей пятого года жизни - естественный и верный путь духовно-нравственного воспитания. Дети учатся проявлять нравственные чувства: доброту, отзывчивость, бережное отношение и внимание друг к другу и родителям (маме).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Наш проект - прекрасный повод поразмышлять о роли матери и семьи в жизни каждого человека. Об уважении и почитании матерей, желании помогать и заботиться о них.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31382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Цели </a:t>
            </a:r>
            <a:r>
              <a:rPr lang="ru-RU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проекта.</a:t>
            </a:r>
            <a:endParaRPr lang="ru-RU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r>
              <a:rPr lang="ru-RU" dirty="0" smtClean="0"/>
              <a:t>·       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 Познакомить детей с еще одним праздником - «День мамы».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·        Углубить знания детей о культуре и традициях семейных взаимоотношений. Приобщить детей к духовно-нравственным ценностям, сформировать  элементарное представлений о роли матери в жизни каждого человека,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·        Воспитывать любовь и уважение к маме, желание доставлять радость  близкому родному человеку,</a:t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воспитание осознанного, глубоко нравственного отношения к ней.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620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5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 проекта: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Сформировать представление детей о роли мамы в их жизни, через раскрытие образа  матери в поэзии, в живописи, музыке, художественной литературе.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Развивать коммуникативные навыки у детей, способствовать развитию речи через выразительное чтение стихов, составление рассказа о маме.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Развивать творческие способности детей, через пение, танцы; художественную деятельность – создание поделок, рисунков.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Способствовать формированию уважительного отношения к своим близким. Воспитывать доброе, заботливое отношение к маме.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Способствовать созданию положительных эмоциональных переживаний детей и родителей от совместных мероприятий.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Способствовать углублению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</a:rPr>
              <a:t>детско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 –родительских отношений, социального партнерства между педагогами и родителями.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5428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Платье для мамы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Users\Я.1-ПК\Downloads\Collage_20221129_20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142984"/>
            <a:ext cx="6143668" cy="52149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.1-ПК\Downloads\IMG_20221107_093705.jpg"/>
          <p:cNvPicPr>
            <a:picLocks noChangeAspect="1" noChangeArrowheads="1"/>
          </p:cNvPicPr>
          <p:nvPr/>
        </p:nvPicPr>
        <p:blipFill>
          <a:blip r:embed="rId2" cstate="print"/>
          <a:srcRect l="4274" r="3814" b="11090"/>
          <a:stretch>
            <a:fillRect/>
          </a:stretch>
        </p:blipFill>
        <p:spPr bwMode="auto">
          <a:xfrm>
            <a:off x="1401940" y="500042"/>
            <a:ext cx="7483541" cy="5429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Цветок для мамы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Я.1-ПК\Downloads\Collage_20221129_200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815158" cy="5000660"/>
          </a:xfrm>
          <a:prstGeom prst="rect">
            <a:avLst/>
          </a:prstGeom>
          <a:noFill/>
        </p:spPr>
      </p:pic>
      <p:pic>
        <p:nvPicPr>
          <p:cNvPr id="4" name="Picture 2" descr="C:\Users\Я.1-ПК\Downloads\IMG_20221111_101000.jpg"/>
          <p:cNvPicPr>
            <a:picLocks noChangeAspect="1" noChangeArrowheads="1"/>
          </p:cNvPicPr>
          <p:nvPr/>
        </p:nvPicPr>
        <p:blipFill>
          <a:blip r:embed="rId3" cstate="print"/>
          <a:srcRect l="12776" t="20588" r="18979" b="16605"/>
          <a:stretch>
            <a:fillRect/>
          </a:stretch>
        </p:blipFill>
        <p:spPr bwMode="auto">
          <a:xfrm>
            <a:off x="4643438" y="1714488"/>
            <a:ext cx="4239500" cy="37862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.1-ПК\Downloads\IMG_20221111_100803_edit_1090426136830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606" y="642918"/>
            <a:ext cx="6838690" cy="55721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Click="0" advTm="7000"/>
    </mc:Choice>
    <mc:Fallback>
      <p:transition advClick="0" advTm="7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164</Words>
  <Application>Microsoft Office PowerPoint</Application>
  <PresentationFormat>Экран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«Моя мамочка родная» </vt:lpstr>
      <vt:lpstr>Слайд 2</vt:lpstr>
      <vt:lpstr>Слайд 3</vt:lpstr>
      <vt:lpstr>Слайд 4</vt:lpstr>
      <vt:lpstr>Слайд 5</vt:lpstr>
      <vt:lpstr>Платье для мамы</vt:lpstr>
      <vt:lpstr>Слайд 7</vt:lpstr>
      <vt:lpstr>Цветок для мамы</vt:lpstr>
      <vt:lpstr>Слайд 9</vt:lpstr>
      <vt:lpstr>Подарок для мамы</vt:lpstr>
      <vt:lpstr>Ваза с цветами для мамы</vt:lpstr>
      <vt:lpstr>Слайд 12</vt:lpstr>
      <vt:lpstr>Выставка «Портрет моей мамы»</vt:lpstr>
      <vt:lpstr>Слайд 14</vt:lpstr>
      <vt:lpstr>Развлечение  ко дню матери</vt:lpstr>
      <vt:lpstr>Пригласительные на праздник для мам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детский сад</cp:lastModifiedBy>
  <cp:revision>49</cp:revision>
  <dcterms:created xsi:type="dcterms:W3CDTF">2013-10-31T10:14:44Z</dcterms:created>
  <dcterms:modified xsi:type="dcterms:W3CDTF">2022-12-26T14:18:23Z</dcterms:modified>
</cp:coreProperties>
</file>