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6" r:id="rId6"/>
    <p:sldId id="265" r:id="rId7"/>
    <p:sldId id="267" r:id="rId8"/>
    <p:sldId id="264" r:id="rId9"/>
    <p:sldId id="268" r:id="rId10"/>
    <p:sldId id="273" r:id="rId11"/>
    <p:sldId id="270" r:id="rId12"/>
    <p:sldId id="271" r:id="rId13"/>
    <p:sldId id="272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4D9E9D6-A39E-4508-889B-7D08DF2FD24B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EB646CF-BE84-412F-A3DA-D5768310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3.jpeg"/><Relationship Id="rId4" Type="http://schemas.openxmlformats.org/officeDocument/2006/relationships/image" Target="../media/image16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84976" cy="1524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Симфонический оркестр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38392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Составитель музыкальный руководитель: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Кавторина</a:t>
            </a:r>
            <a:r>
              <a:rPr lang="ru-RU" dirty="0" smtClean="0">
                <a:solidFill>
                  <a:srgbClr val="C00000"/>
                </a:solidFill>
              </a:rPr>
              <a:t> А.В.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04-1024x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457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66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4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Отгадай  инструмент 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8" name="Picture 4" descr="C:\Users\Администратор\Desktop\slide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36143" y="764704"/>
            <a:ext cx="2119633" cy="14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img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" b="2"/>
          <a:stretch/>
        </p:blipFill>
        <p:spPr bwMode="auto">
          <a:xfrm>
            <a:off x="2979884" y="975395"/>
            <a:ext cx="2467779" cy="11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img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63623" y="2364601"/>
            <a:ext cx="2464671" cy="13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img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"/>
          <a:stretch/>
        </p:blipFill>
        <p:spPr bwMode="auto">
          <a:xfrm>
            <a:off x="2993621" y="2173278"/>
            <a:ext cx="2770376" cy="11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13287910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5" t="12632" r="3913" b="33713"/>
          <a:stretch/>
        </p:blipFill>
        <p:spPr bwMode="auto">
          <a:xfrm>
            <a:off x="6156176" y="2852936"/>
            <a:ext cx="25605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дминистратор\Desktop\img8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30153" y="4725144"/>
            <a:ext cx="3649307" cy="1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дминистратор\Desktop\img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" b="57"/>
          <a:stretch/>
        </p:blipFill>
        <p:spPr bwMode="auto">
          <a:xfrm>
            <a:off x="4705571" y="4647037"/>
            <a:ext cx="3610845" cy="13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esktop\61062129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6" t="16582" r="8879" b="23047"/>
          <a:stretch/>
        </p:blipFill>
        <p:spPr bwMode="auto">
          <a:xfrm>
            <a:off x="6300193" y="1136781"/>
            <a:ext cx="1872207" cy="11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9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"/>
          <a:stretch/>
        </p:blipFill>
        <p:spPr bwMode="auto">
          <a:xfrm>
            <a:off x="2979884" y="3439210"/>
            <a:ext cx="3024336" cy="11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7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80591"/>
            <a:ext cx="6784848" cy="7498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+mn-lt"/>
              </a:rPr>
              <a:t>Ответы </a:t>
            </a:r>
            <a:endParaRPr lang="ru-RU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6300192" y="1313237"/>
            <a:ext cx="3197068" cy="358725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Барабан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Тарелки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Треугольник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Ксилофон 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Виолончель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Тромбон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Скрипка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Тромбон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Рояль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Администратор\Desktop\img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"/>
          <a:stretch/>
        </p:blipFill>
        <p:spPr bwMode="auto">
          <a:xfrm>
            <a:off x="965072" y="1221093"/>
            <a:ext cx="1878736" cy="8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Администратор\Desktop\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"/>
          <a:stretch/>
        </p:blipFill>
        <p:spPr bwMode="auto">
          <a:xfrm>
            <a:off x="769169" y="2191167"/>
            <a:ext cx="2205442" cy="9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Администратор\Desktop\img8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59351" y="3106866"/>
            <a:ext cx="2771904" cy="9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Администратор\Desktop\img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" b="144"/>
          <a:stretch/>
        </p:blipFill>
        <p:spPr bwMode="auto">
          <a:xfrm>
            <a:off x="1259632" y="5076751"/>
            <a:ext cx="1858615" cy="10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slide_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"/>
          <a:stretch/>
        </p:blipFill>
        <p:spPr bwMode="auto">
          <a:xfrm>
            <a:off x="4172320" y="1221093"/>
            <a:ext cx="1606576" cy="10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Администратор\Desktop\61062129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6" t="16582" r="8879" b="23047"/>
          <a:stretch/>
        </p:blipFill>
        <p:spPr bwMode="auto">
          <a:xfrm>
            <a:off x="4190338" y="2601849"/>
            <a:ext cx="1628314" cy="10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Администратор\Desktop\13287910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5" t="12632" r="3913" b="33713"/>
          <a:stretch/>
        </p:blipFill>
        <p:spPr bwMode="auto">
          <a:xfrm>
            <a:off x="4032387" y="3820978"/>
            <a:ext cx="1944216" cy="8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Администратор\Desktop\img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" b="57"/>
          <a:stretch/>
        </p:blipFill>
        <p:spPr bwMode="auto">
          <a:xfrm>
            <a:off x="3972195" y="4960338"/>
            <a:ext cx="2266243" cy="8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Администратор\Desktop\9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" b="39"/>
          <a:stretch/>
        </p:blipFill>
        <p:spPr bwMode="auto">
          <a:xfrm>
            <a:off x="965072" y="4102617"/>
            <a:ext cx="2259565" cy="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obrazovanie3_c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1313"/>
            <a:ext cx="7901402" cy="55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1361" y="316632"/>
            <a:ext cx="6781800" cy="7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Разгадай кроссворд 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1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48" y="4437112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Оркестр симфонический вас может </a:t>
            </a:r>
            <a:r>
              <a:rPr lang="ru-RU" sz="1600" b="1" dirty="0" smtClean="0">
                <a:solidFill>
                  <a:srgbClr val="C00000"/>
                </a:solidFill>
              </a:rPr>
              <a:t>угостить: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Поэмой драматической, симфонией эпической,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Фантазией </a:t>
            </a:r>
            <a:r>
              <a:rPr lang="ru-RU" sz="1600" b="1" dirty="0">
                <a:solidFill>
                  <a:srgbClr val="C00000"/>
                </a:solidFill>
              </a:rPr>
              <a:t>лирической, рапсодией трагической.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Всех инструментов голоса сольются. И тогда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Услышим, как шумят леса и как журчит вода,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И как дрова трещат в огне, и как пурга ярится.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И как мечтает о весне продрогшая синица.</a:t>
            </a: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9218" name="Picture 2" descr="C:\Users\Администратор\Desktop\f492529f-e0a2-4dd7-b206-6ea642b97669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876" y="188640"/>
            <a:ext cx="4333872" cy="43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386156301479786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22" y="692696"/>
            <a:ext cx="8612110" cy="18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af5dd433a387546f047165c8506b649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544" y="2029441"/>
            <a:ext cx="4433727" cy="42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85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015828" cy="151216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Расселись музыканты по </a:t>
            </a:r>
            <a:r>
              <a:rPr lang="ru-RU" sz="4000" dirty="0" smtClean="0">
                <a:solidFill>
                  <a:srgbClr val="C00000"/>
                </a:solidFill>
              </a:rPr>
              <a:t>местам, н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 smtClean="0">
                <a:solidFill>
                  <a:srgbClr val="C00000"/>
                </a:solidFill>
              </a:rPr>
              <a:t>строили </a:t>
            </a:r>
            <a:r>
              <a:rPr lang="ru-RU" sz="4000" dirty="0">
                <a:solidFill>
                  <a:srgbClr val="C00000"/>
                </a:solidFill>
              </a:rPr>
              <a:t>гобои, скрипки, флейты,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Вот вышел </a:t>
            </a:r>
            <a:r>
              <a:rPr lang="ru-RU" sz="4000" dirty="0" err="1">
                <a:solidFill>
                  <a:srgbClr val="C00000"/>
                </a:solidFill>
              </a:rPr>
              <a:t>дирижер</a:t>
            </a:r>
            <a:r>
              <a:rPr lang="ru-RU" sz="4000" dirty="0">
                <a:solidFill>
                  <a:srgbClr val="C00000"/>
                </a:solidFill>
              </a:rPr>
              <a:t> – и замер </a:t>
            </a:r>
            <a:r>
              <a:rPr lang="ru-RU" sz="4000" dirty="0" smtClean="0">
                <a:solidFill>
                  <a:srgbClr val="C00000"/>
                </a:solidFill>
              </a:rPr>
              <a:t>зал. Сиди </a:t>
            </a:r>
            <a:r>
              <a:rPr lang="ru-RU" sz="4000" dirty="0">
                <a:solidFill>
                  <a:srgbClr val="C00000"/>
                </a:solidFill>
              </a:rPr>
              <a:t>тихонечко, шалить не смей ты!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Сейчас волшебной музыки </a:t>
            </a:r>
            <a:r>
              <a:rPr lang="ru-RU" sz="4000" dirty="0" smtClean="0">
                <a:solidFill>
                  <a:srgbClr val="C00000"/>
                </a:solidFill>
              </a:rPr>
              <a:t>потоки умчат </a:t>
            </a:r>
            <a:r>
              <a:rPr lang="ru-RU" sz="4000" dirty="0">
                <a:solidFill>
                  <a:srgbClr val="C00000"/>
                </a:solidFill>
              </a:rPr>
              <a:t>нас далеко от этих мест.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Ты молодец, что на концерт </a:t>
            </a:r>
            <a:r>
              <a:rPr lang="ru-RU" sz="4000" dirty="0" err="1">
                <a:solidFill>
                  <a:srgbClr val="C00000"/>
                </a:solidFill>
              </a:rPr>
              <a:t>пришел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сегодня послушать </a:t>
            </a:r>
            <a:r>
              <a:rPr lang="ru-RU" sz="4000" dirty="0">
                <a:solidFill>
                  <a:srgbClr val="C00000"/>
                </a:solidFill>
              </a:rPr>
              <a:t>симфонический ….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       </a:t>
            </a:r>
            <a:r>
              <a:rPr lang="ru-RU" sz="4000" b="1" dirty="0" smtClean="0">
                <a:solidFill>
                  <a:srgbClr val="C00000"/>
                </a:solidFill>
              </a:rPr>
              <a:t>(</a:t>
            </a:r>
            <a:r>
              <a:rPr lang="ru-RU" sz="4000" b="1" dirty="0">
                <a:solidFill>
                  <a:srgbClr val="C00000"/>
                </a:solidFill>
              </a:rPr>
              <a:t>оркестр)</a:t>
            </a:r>
          </a:p>
          <a:p>
            <a:pPr algn="ctr"/>
            <a:endParaRPr lang="ru-RU" sz="1600" dirty="0"/>
          </a:p>
        </p:txBody>
      </p:sp>
      <p:pic>
        <p:nvPicPr>
          <p:cNvPr id="1028" name="Picture 4" descr="C:\Users\Администратор\Desktop\46394e61445569.5a6f362a3ac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939" y="116632"/>
            <a:ext cx="60934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041378"/>
            <a:ext cx="9036496" cy="18002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Я на сцену в полумраке  выйду в элегантном фраке. 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Тонкой палочкой взмахну – скрипочки зальются, 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err="1">
                <a:solidFill>
                  <a:srgbClr val="C00000"/>
                </a:solidFill>
              </a:rPr>
              <a:t>Всколыхнет</a:t>
            </a:r>
            <a:r>
              <a:rPr lang="ru-RU" sz="1800" dirty="0">
                <a:solidFill>
                  <a:srgbClr val="C00000"/>
                </a:solidFill>
              </a:rPr>
              <a:t> арфист струну, трубы отзовутся. 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Как оркестр играет славно!  Ну, а я в нем – самый главный!  </a:t>
            </a:r>
            <a:endParaRPr lang="ru-RU" sz="1800" dirty="0" smtClean="0">
              <a:solidFill>
                <a:srgbClr val="C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(</a:t>
            </a:r>
            <a:r>
              <a:rPr lang="ru-RU" sz="1800" b="1" dirty="0" err="1">
                <a:solidFill>
                  <a:srgbClr val="C00000"/>
                </a:solidFill>
              </a:rPr>
              <a:t>Дирижер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/>
          </a:p>
        </p:txBody>
      </p:sp>
      <p:pic>
        <p:nvPicPr>
          <p:cNvPr id="4" name="Picture 2" descr="C:\Users\Администратор\Desktop\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"/>
          <a:stretch/>
        </p:blipFill>
        <p:spPr bwMode="auto">
          <a:xfrm flipH="1">
            <a:off x="2411759" y="188640"/>
            <a:ext cx="48843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+mn-lt"/>
              </a:rPr>
              <a:t>СТРУННО - СМЫЧКОВЫЕ ИНСТРУМЕНТЫ </a:t>
            </a:r>
            <a:endParaRPr lang="ru-RU" sz="2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01651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В симфоническом оркестре  её голос самый главный, 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Самый нежный и певучий,  коль смычком проводишь плавно. 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Голос трепетный, высокий  узнаем мы без ошибки. 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Назовите-ка, ребята,  инструмент волшебный</a:t>
            </a:r>
            <a:r>
              <a:rPr lang="ru-RU" sz="1400" b="1" dirty="0" smtClean="0">
                <a:solidFill>
                  <a:srgbClr val="C00000"/>
                </a:solidFill>
              </a:rPr>
              <a:t>…..(скрипка)</a:t>
            </a:r>
            <a:r>
              <a:rPr lang="ru-RU" sz="1400" dirty="0" smtClean="0">
                <a:solidFill>
                  <a:srgbClr val="C00000"/>
                </a:solidFill>
              </a:rPr>
              <a:t> 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Чуть </a:t>
            </a:r>
            <a:r>
              <a:rPr lang="ru-RU" sz="1400" dirty="0">
                <a:solidFill>
                  <a:srgbClr val="C00000"/>
                </a:solidFill>
              </a:rPr>
              <a:t>побольше скрипочки, а </a:t>
            </a:r>
            <a:r>
              <a:rPr lang="ru-RU" sz="1400" dirty="0" err="1">
                <a:solidFill>
                  <a:srgbClr val="C00000"/>
                </a:solidFill>
              </a:rPr>
              <a:t>поет</a:t>
            </a:r>
            <a:r>
              <a:rPr lang="ru-RU" sz="1400" dirty="0">
                <a:solidFill>
                  <a:srgbClr val="C00000"/>
                </a:solidFill>
              </a:rPr>
              <a:t> пониже,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Деревянный бочок,  четыре струнки и смычок.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В </a:t>
            </a:r>
            <a:r>
              <a:rPr lang="ru-RU" sz="1400" dirty="0" err="1">
                <a:solidFill>
                  <a:srgbClr val="C00000"/>
                </a:solidFill>
              </a:rPr>
              <a:t>струнно</a:t>
            </a:r>
            <a:r>
              <a:rPr lang="ru-RU" sz="1400" dirty="0">
                <a:solidFill>
                  <a:srgbClr val="C00000"/>
                </a:solidFill>
              </a:rPr>
              <a:t> - смычковых звучу постоянно.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Мой голос не бас и не сопрано. </a:t>
            </a:r>
            <a:r>
              <a:rPr lang="ru-RU" sz="1400" b="1" dirty="0">
                <a:solidFill>
                  <a:srgbClr val="C00000"/>
                </a:solidFill>
              </a:rPr>
              <a:t>(альт) 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Мне дивный инструмент поможет,  по- разному звучать он может: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То нежно, ласково, легко,  то низко, сочно, глубоко.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Он звуком бархатным </a:t>
            </a:r>
            <a:r>
              <a:rPr lang="ru-RU" sz="1400" dirty="0" err="1">
                <a:solidFill>
                  <a:srgbClr val="C00000"/>
                </a:solidFill>
              </a:rPr>
              <a:t>поет</a:t>
            </a:r>
            <a:r>
              <a:rPr lang="ru-RU" sz="1400" dirty="0">
                <a:solidFill>
                  <a:srgbClr val="C00000"/>
                </a:solidFill>
              </a:rPr>
              <a:t> и сразу за душу берет,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Не контрабас и не свирель, зовут его</a:t>
            </a:r>
            <a:r>
              <a:rPr lang="ru-RU" sz="1400" b="1" dirty="0">
                <a:solidFill>
                  <a:srgbClr val="C00000"/>
                </a:solidFill>
              </a:rPr>
              <a:t>…..(виолончель)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br>
              <a:rPr lang="ru-RU" sz="1400" dirty="0">
                <a:solidFill>
                  <a:srgbClr val="C00000"/>
                </a:solidFill>
              </a:rPr>
            </a:br>
            <a:endParaRPr lang="ru-RU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Он для скрипки старший брат, он помочь в оркестре рад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Он и альту верный друг, у него басовый звук 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Он – смычковый исполин, крупный, важный господин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Больше скрипки в 10 раз инструмент тот</a:t>
            </a:r>
            <a:r>
              <a:rPr lang="ru-RU" sz="1400" b="1" dirty="0">
                <a:solidFill>
                  <a:srgbClr val="C00000"/>
                </a:solidFill>
              </a:rPr>
              <a:t>….(контрабас) 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Администратор\Desktop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"/>
          <a:stretch/>
        </p:blipFill>
        <p:spPr bwMode="auto">
          <a:xfrm>
            <a:off x="4820027" y="3573016"/>
            <a:ext cx="4284216" cy="31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8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496944" cy="124016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+mn-lt"/>
              </a:rPr>
              <a:t>Огромной бабочки крыло ей форму дивную дало.</a:t>
            </a:r>
            <a:br>
              <a:rPr lang="ru-RU" sz="1600" dirty="0">
                <a:solidFill>
                  <a:srgbClr val="C00000"/>
                </a:solidFill>
                <a:latin typeface="+mn-lt"/>
              </a:rPr>
            </a:br>
            <a:r>
              <a:rPr lang="ru-RU" sz="1600" dirty="0">
                <a:solidFill>
                  <a:srgbClr val="C00000"/>
                </a:solidFill>
                <a:latin typeface="+mn-lt"/>
              </a:rPr>
              <a:t>Капризна эта недотрога и струн имеет очень много.</a:t>
            </a:r>
            <a:br>
              <a:rPr lang="ru-RU" sz="1600" dirty="0">
                <a:solidFill>
                  <a:srgbClr val="C00000"/>
                </a:solidFill>
                <a:latin typeface="+mn-lt"/>
              </a:rPr>
            </a:br>
            <a:r>
              <a:rPr lang="ru-RU" sz="1600" dirty="0">
                <a:solidFill>
                  <a:srgbClr val="C00000"/>
                </a:solidFill>
                <a:latin typeface="+mn-lt"/>
              </a:rPr>
              <a:t>И чтобы музыку играть – их нужно все перебирать… 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арфа)</a:t>
            </a:r>
          </a:p>
        </p:txBody>
      </p:sp>
      <p:pic>
        <p:nvPicPr>
          <p:cNvPr id="5122" name="Picture 2" descr="C:\Users\Администратор\Desktop\img_0375_copy_cop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717"/>
            <a:ext cx="51845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51" y="332656"/>
            <a:ext cx="714184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МЕДНОДУХОВЫЕ  ИНСТРУМЕНТЫ 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000" y="4581128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Успех </a:t>
            </a:r>
            <a:r>
              <a:rPr lang="ru-RU" sz="1400" dirty="0">
                <a:solidFill>
                  <a:srgbClr val="C00000"/>
                </a:solidFill>
              </a:rPr>
              <a:t>мне в группе медных обеспечен. </a:t>
            </a:r>
            <a:r>
              <a:rPr lang="ru-RU" sz="1400" dirty="0" err="1">
                <a:solidFill>
                  <a:srgbClr val="C00000"/>
                </a:solidFill>
              </a:rPr>
              <a:t>Еще</a:t>
            </a:r>
            <a:r>
              <a:rPr lang="ru-RU" sz="1400" dirty="0">
                <a:solidFill>
                  <a:srgbClr val="C00000"/>
                </a:solidFill>
              </a:rPr>
              <a:t> я есть в домах, где топят печи.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Сквозь весь оркестр </a:t>
            </a:r>
            <a:r>
              <a:rPr lang="ru-RU" sz="1400" dirty="0" err="1">
                <a:solidFill>
                  <a:srgbClr val="C00000"/>
                </a:solidFill>
              </a:rPr>
              <a:t>пробьется</a:t>
            </a:r>
            <a:r>
              <a:rPr lang="ru-RU" sz="1400" dirty="0">
                <a:solidFill>
                  <a:srgbClr val="C00000"/>
                </a:solidFill>
              </a:rPr>
              <a:t> голос мой – никто не устоит перед… </a:t>
            </a:r>
            <a:r>
              <a:rPr lang="ru-RU" sz="1400" b="1" dirty="0">
                <a:solidFill>
                  <a:srgbClr val="C00000"/>
                </a:solidFill>
              </a:rPr>
              <a:t>(трубой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Как </a:t>
            </a:r>
            <a:r>
              <a:rPr lang="ru-RU" sz="1400" dirty="0" err="1">
                <a:solidFill>
                  <a:srgbClr val="C00000"/>
                </a:solidFill>
              </a:rPr>
              <a:t>мед</a:t>
            </a:r>
            <a:r>
              <a:rPr lang="ru-RU" sz="1400" dirty="0">
                <a:solidFill>
                  <a:srgbClr val="C00000"/>
                </a:solidFill>
              </a:rPr>
              <a:t> тягучий голос сочно </a:t>
            </a:r>
            <a:r>
              <a:rPr lang="ru-RU" sz="1400" dirty="0" err="1">
                <a:solidFill>
                  <a:srgbClr val="C00000"/>
                </a:solidFill>
              </a:rPr>
              <a:t>льется</a:t>
            </a:r>
            <a:r>
              <a:rPr lang="ru-RU" sz="1400" dirty="0">
                <a:solidFill>
                  <a:srgbClr val="C00000"/>
                </a:solidFill>
              </a:rPr>
              <a:t>, как будто гулким эхом </a:t>
            </a:r>
            <a:r>
              <a:rPr lang="ru-RU" sz="1400" dirty="0" err="1" smtClean="0">
                <a:solidFill>
                  <a:srgbClr val="C00000"/>
                </a:solidFill>
              </a:rPr>
              <a:t>отдается</a:t>
            </a:r>
            <a:r>
              <a:rPr lang="ru-RU" sz="1400" dirty="0" smtClean="0">
                <a:solidFill>
                  <a:srgbClr val="C00000"/>
                </a:solidFill>
              </a:rPr>
              <a:t>. Сперва </a:t>
            </a:r>
            <a:r>
              <a:rPr lang="ru-RU" sz="1400" dirty="0">
                <a:solidFill>
                  <a:srgbClr val="C00000"/>
                </a:solidFill>
              </a:rPr>
              <a:t>охотой очень увлекалась, потом певуньей </a:t>
            </a:r>
            <a:r>
              <a:rPr lang="ru-RU" sz="1400" dirty="0" smtClean="0">
                <a:solidFill>
                  <a:srgbClr val="C00000"/>
                </a:solidFill>
              </a:rPr>
              <a:t>славной оказалась</a:t>
            </a:r>
            <a:r>
              <a:rPr lang="ru-RU" sz="1400" dirty="0">
                <a:solidFill>
                  <a:srgbClr val="C00000"/>
                </a:solidFill>
              </a:rPr>
              <a:t>… </a:t>
            </a:r>
            <a:r>
              <a:rPr lang="ru-RU" sz="1400" b="1" dirty="0">
                <a:solidFill>
                  <a:srgbClr val="C00000"/>
                </a:solidFill>
              </a:rPr>
              <a:t>(валторна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Как </a:t>
            </a:r>
            <a:r>
              <a:rPr lang="ru-RU" sz="1400" dirty="0">
                <a:solidFill>
                  <a:srgbClr val="C00000"/>
                </a:solidFill>
              </a:rPr>
              <a:t>завоет – в дрожь бросает. Часто воем всех </a:t>
            </a:r>
            <a:r>
              <a:rPr lang="ru-RU" sz="1400" dirty="0" smtClean="0">
                <a:solidFill>
                  <a:srgbClr val="C00000"/>
                </a:solidFill>
              </a:rPr>
              <a:t>пугает. Рявкнуть </a:t>
            </a:r>
            <a:r>
              <a:rPr lang="ru-RU" sz="1400" dirty="0">
                <a:solidFill>
                  <a:srgbClr val="C00000"/>
                </a:solidFill>
              </a:rPr>
              <a:t>может – о-го-го! Есть кулиса у него… </a:t>
            </a:r>
            <a:r>
              <a:rPr lang="ru-RU" sz="1400" b="1" dirty="0">
                <a:solidFill>
                  <a:srgbClr val="C00000"/>
                </a:solidFill>
              </a:rPr>
              <a:t>(тромбон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171450" indent="-171450" algn="ctr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Это </a:t>
            </a:r>
            <a:r>
              <a:rPr lang="ru-RU" sz="1400" dirty="0">
                <a:solidFill>
                  <a:srgbClr val="C00000"/>
                </a:solidFill>
              </a:rPr>
              <a:t>позднее дитя всех переросло </a:t>
            </a:r>
            <a:r>
              <a:rPr lang="ru-RU" sz="1400" dirty="0" smtClean="0">
                <a:solidFill>
                  <a:srgbClr val="C00000"/>
                </a:solidFill>
              </a:rPr>
              <a:t>шутя. Голос </a:t>
            </a:r>
            <a:r>
              <a:rPr lang="ru-RU" sz="1400" dirty="0">
                <a:solidFill>
                  <a:srgbClr val="C00000"/>
                </a:solidFill>
              </a:rPr>
              <a:t>низкий и с одышкой – и тяжеловата слишком… </a:t>
            </a:r>
            <a:r>
              <a:rPr lang="ru-RU" sz="1400" b="1" dirty="0">
                <a:solidFill>
                  <a:srgbClr val="C00000"/>
                </a:solidFill>
              </a:rPr>
              <a:t>(туба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Администратор\Desktop\s1200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51520" y="1124744"/>
            <a:ext cx="8650488" cy="32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5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815" y="5060224"/>
            <a:ext cx="87034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Имя </a:t>
            </a:r>
            <a:r>
              <a:rPr lang="ru-RU" sz="1400" dirty="0">
                <a:solidFill>
                  <a:srgbClr val="C00000"/>
                </a:solidFill>
              </a:rPr>
              <a:t>– </a:t>
            </a:r>
            <a:r>
              <a:rPr lang="ru-RU" sz="1400" dirty="0" err="1">
                <a:solidFill>
                  <a:srgbClr val="C00000"/>
                </a:solidFill>
              </a:rPr>
              <a:t>легкое</a:t>
            </a:r>
            <a:r>
              <a:rPr lang="ru-RU" sz="1400" dirty="0">
                <a:solidFill>
                  <a:srgbClr val="C00000"/>
                </a:solidFill>
              </a:rPr>
              <a:t> дыханье, в голосе – </a:t>
            </a:r>
            <a:r>
              <a:rPr lang="ru-RU" sz="1400" dirty="0" smtClean="0">
                <a:solidFill>
                  <a:srgbClr val="C00000"/>
                </a:solidFill>
              </a:rPr>
              <a:t>очарованье. Ручейком </a:t>
            </a:r>
            <a:r>
              <a:rPr lang="ru-RU" sz="1400" dirty="0">
                <a:solidFill>
                  <a:srgbClr val="C00000"/>
                </a:solidFill>
              </a:rPr>
              <a:t>хрустальным </a:t>
            </a:r>
            <a:r>
              <a:rPr lang="ru-RU" sz="1400" dirty="0" err="1">
                <a:solidFill>
                  <a:srgbClr val="C00000"/>
                </a:solidFill>
              </a:rPr>
              <a:t>льется</a:t>
            </a:r>
            <a:r>
              <a:rPr lang="ru-RU" sz="1400" dirty="0">
                <a:solidFill>
                  <a:srgbClr val="C00000"/>
                </a:solidFill>
              </a:rPr>
              <a:t>, </a:t>
            </a:r>
            <a:r>
              <a:rPr lang="ru-RU" sz="1400" b="1" dirty="0">
                <a:solidFill>
                  <a:srgbClr val="C00000"/>
                </a:solidFill>
              </a:rPr>
              <a:t>(флейтою)</a:t>
            </a:r>
            <a:r>
              <a:rPr lang="ru-RU" sz="1400" dirty="0">
                <a:solidFill>
                  <a:srgbClr val="C00000"/>
                </a:solidFill>
              </a:rPr>
              <a:t> она </a:t>
            </a:r>
            <a:r>
              <a:rPr lang="ru-RU" sz="1400" dirty="0" err="1">
                <a:solidFill>
                  <a:srgbClr val="C00000"/>
                </a:solidFill>
              </a:rPr>
              <a:t>зовется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Это </a:t>
            </a:r>
            <a:r>
              <a:rPr lang="ru-RU" sz="1400" dirty="0">
                <a:solidFill>
                  <a:srgbClr val="C00000"/>
                </a:solidFill>
              </a:rPr>
              <a:t>мышка тут пищит? Или кто-то тут </a:t>
            </a:r>
            <a:r>
              <a:rPr lang="ru-RU" sz="1400" dirty="0" smtClean="0">
                <a:solidFill>
                  <a:srgbClr val="C00000"/>
                </a:solidFill>
              </a:rPr>
              <a:t>визжит? Нам </a:t>
            </a:r>
            <a:r>
              <a:rPr lang="ru-RU" sz="1400" dirty="0">
                <a:solidFill>
                  <a:srgbClr val="C00000"/>
                </a:solidFill>
              </a:rPr>
              <a:t>мотив </a:t>
            </a:r>
            <a:r>
              <a:rPr lang="ru-RU" sz="1400" dirty="0" err="1">
                <a:solidFill>
                  <a:srgbClr val="C00000"/>
                </a:solidFill>
              </a:rPr>
              <a:t>пропикала</a:t>
            </a:r>
            <a:r>
              <a:rPr lang="ru-RU" sz="1400" dirty="0">
                <a:solidFill>
                  <a:srgbClr val="C00000"/>
                </a:solidFill>
              </a:rPr>
              <a:t> крошка… </a:t>
            </a:r>
            <a:r>
              <a:rPr lang="ru-RU" sz="1400" b="1" dirty="0">
                <a:solidFill>
                  <a:srgbClr val="C00000"/>
                </a:solidFill>
              </a:rPr>
              <a:t>(флейта-пикколо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Голосом </a:t>
            </a:r>
            <a:r>
              <a:rPr lang="ru-RU" sz="1400" dirty="0">
                <a:solidFill>
                  <a:srgbClr val="C00000"/>
                </a:solidFill>
              </a:rPr>
              <a:t>протяжным впору петь про русские </a:t>
            </a:r>
            <a:r>
              <a:rPr lang="ru-RU" sz="1400" dirty="0" smtClean="0">
                <a:solidFill>
                  <a:srgbClr val="C00000"/>
                </a:solidFill>
              </a:rPr>
              <a:t>просторы. Про </a:t>
            </a:r>
            <a:r>
              <a:rPr lang="ru-RU" sz="1400" dirty="0">
                <a:solidFill>
                  <a:srgbClr val="C00000"/>
                </a:solidFill>
              </a:rPr>
              <a:t>деревню нам с тобой </a:t>
            </a:r>
            <a:r>
              <a:rPr lang="ru-RU" sz="1400" dirty="0" err="1">
                <a:solidFill>
                  <a:srgbClr val="C00000"/>
                </a:solidFill>
              </a:rPr>
              <a:t>пропоет</a:t>
            </a:r>
            <a:r>
              <a:rPr lang="ru-RU" sz="1400" dirty="0">
                <a:solidFill>
                  <a:srgbClr val="C00000"/>
                </a:solidFill>
              </a:rPr>
              <a:t> сейчас… </a:t>
            </a:r>
            <a:r>
              <a:rPr lang="ru-RU" sz="1400" b="1" dirty="0">
                <a:solidFill>
                  <a:srgbClr val="C00000"/>
                </a:solidFill>
              </a:rPr>
              <a:t>(гобой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Он </a:t>
            </a:r>
            <a:r>
              <a:rPr lang="ru-RU" sz="1400" dirty="0">
                <a:solidFill>
                  <a:srgbClr val="C00000"/>
                </a:solidFill>
              </a:rPr>
              <a:t>по возрасту – </a:t>
            </a:r>
            <a:r>
              <a:rPr lang="ru-RU" sz="1400" dirty="0" err="1">
                <a:solidFill>
                  <a:srgbClr val="C00000"/>
                </a:solidFill>
              </a:rPr>
              <a:t>ребенок</a:t>
            </a:r>
            <a:r>
              <a:rPr lang="ru-RU" sz="1400" dirty="0">
                <a:solidFill>
                  <a:srgbClr val="C00000"/>
                </a:solidFill>
              </a:rPr>
              <a:t>. Голосок подвижен, </a:t>
            </a:r>
            <a:r>
              <a:rPr lang="ru-RU" sz="1400" dirty="0" smtClean="0">
                <a:solidFill>
                  <a:srgbClr val="C00000"/>
                </a:solidFill>
              </a:rPr>
              <a:t>звонок, чист </a:t>
            </a:r>
            <a:r>
              <a:rPr lang="ru-RU" sz="1400" dirty="0">
                <a:solidFill>
                  <a:srgbClr val="C00000"/>
                </a:solidFill>
              </a:rPr>
              <a:t>и ясен – спору нет! Прозывается… </a:t>
            </a:r>
            <a:r>
              <a:rPr lang="ru-RU" sz="1400" b="1" dirty="0">
                <a:solidFill>
                  <a:srgbClr val="C00000"/>
                </a:solidFill>
              </a:rPr>
              <a:t>(кларнет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Он </a:t>
            </a:r>
            <a:r>
              <a:rPr lang="ru-RU" sz="1400" dirty="0">
                <a:solidFill>
                  <a:srgbClr val="C00000"/>
                </a:solidFill>
              </a:rPr>
              <a:t>простужен и встревожен, и из трубок будто </a:t>
            </a:r>
            <a:r>
              <a:rPr lang="ru-RU" sz="1400" dirty="0" smtClean="0">
                <a:solidFill>
                  <a:srgbClr val="C00000"/>
                </a:solidFill>
              </a:rPr>
              <a:t>сложен. Он </a:t>
            </a:r>
            <a:r>
              <a:rPr lang="ru-RU" sz="1400" dirty="0">
                <a:solidFill>
                  <a:srgbClr val="C00000"/>
                </a:solidFill>
              </a:rPr>
              <a:t>ворчит, а не </a:t>
            </a:r>
            <a:r>
              <a:rPr lang="ru-RU" sz="1400" dirty="0" err="1">
                <a:solidFill>
                  <a:srgbClr val="C00000"/>
                </a:solidFill>
              </a:rPr>
              <a:t>поет</a:t>
            </a:r>
            <a:r>
              <a:rPr lang="ru-RU" sz="1400" dirty="0" smtClean="0">
                <a:solidFill>
                  <a:srgbClr val="C00000"/>
                </a:solidFill>
              </a:rPr>
              <a:t>.  </a:t>
            </a:r>
            <a:r>
              <a:rPr lang="ru-RU" sz="1400" dirty="0">
                <a:solidFill>
                  <a:srgbClr val="C00000"/>
                </a:solidFill>
              </a:rPr>
              <a:t>Это – дедушка…</a:t>
            </a:r>
            <a:r>
              <a:rPr lang="ru-RU" sz="1400" b="1" dirty="0">
                <a:solidFill>
                  <a:srgbClr val="C00000"/>
                </a:solidFill>
              </a:rPr>
              <a:t> (фагот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дминистратор\Desktop\image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8" t="18875" r="4824" b="4161"/>
          <a:stretch/>
        </p:blipFill>
        <p:spPr bwMode="auto">
          <a:xfrm>
            <a:off x="495071" y="706310"/>
            <a:ext cx="8109377" cy="43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8514" y="306200"/>
            <a:ext cx="5734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ДЕРЕВЯННО - ДУХОВЫЕ   ИНСТРУМЕНТЫ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478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199885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Сверху </a:t>
            </a:r>
            <a:r>
              <a:rPr lang="ru-RU" sz="1400" dirty="0">
                <a:solidFill>
                  <a:srgbClr val="C00000"/>
                </a:solidFill>
              </a:rPr>
              <a:t>кожа, снизу тоже, зазвучать так громко </a:t>
            </a:r>
            <a:r>
              <a:rPr lang="ru-RU" sz="1400" dirty="0" smtClean="0">
                <a:solidFill>
                  <a:srgbClr val="C00000"/>
                </a:solidFill>
              </a:rPr>
              <a:t>сможет. Деревянные </a:t>
            </a:r>
            <a:r>
              <a:rPr lang="ru-RU" sz="1400" dirty="0">
                <a:solidFill>
                  <a:srgbClr val="C00000"/>
                </a:solidFill>
              </a:rPr>
              <a:t>подружки пляшут на его </a:t>
            </a:r>
            <a:r>
              <a:rPr lang="ru-RU" sz="1400" dirty="0" smtClean="0">
                <a:solidFill>
                  <a:srgbClr val="C00000"/>
                </a:solidFill>
              </a:rPr>
              <a:t>макушке.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    Бьют </a:t>
            </a:r>
            <a:r>
              <a:rPr lang="ru-RU" sz="1400" dirty="0">
                <a:solidFill>
                  <a:srgbClr val="C00000"/>
                </a:solidFill>
              </a:rPr>
              <a:t>его, а он гремит, в ногу всем идти велит… </a:t>
            </a:r>
            <a:r>
              <a:rPr lang="ru-RU" sz="1400" i="1" dirty="0">
                <a:solidFill>
                  <a:srgbClr val="C00000"/>
                </a:solidFill>
              </a:rPr>
              <a:t>(</a:t>
            </a:r>
            <a:r>
              <a:rPr lang="ru-RU" sz="1400" b="1" dirty="0">
                <a:solidFill>
                  <a:srgbClr val="C00000"/>
                </a:solidFill>
              </a:rPr>
              <a:t>барабан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Меня </a:t>
            </a:r>
            <a:r>
              <a:rPr lang="ru-RU" sz="1400" dirty="0">
                <a:solidFill>
                  <a:srgbClr val="C00000"/>
                </a:solidFill>
              </a:rPr>
              <a:t>не каждая включает </a:t>
            </a:r>
            <a:r>
              <a:rPr lang="ru-RU" sz="1400" dirty="0" smtClean="0">
                <a:solidFill>
                  <a:srgbClr val="C00000"/>
                </a:solidFill>
              </a:rPr>
              <a:t>партитура, </a:t>
            </a:r>
            <a:r>
              <a:rPr lang="ru-RU" sz="1400" dirty="0">
                <a:solidFill>
                  <a:srgbClr val="C00000"/>
                </a:solidFill>
              </a:rPr>
              <a:t>н</a:t>
            </a:r>
            <a:r>
              <a:rPr lang="ru-RU" sz="1400" dirty="0" smtClean="0">
                <a:solidFill>
                  <a:srgbClr val="C00000"/>
                </a:solidFill>
              </a:rPr>
              <a:t>о </a:t>
            </a:r>
            <a:r>
              <a:rPr lang="ru-RU" sz="1400" dirty="0">
                <a:solidFill>
                  <a:srgbClr val="C00000"/>
                </a:solidFill>
              </a:rPr>
              <a:t>в геометрии я важная фигура… </a:t>
            </a:r>
            <a:r>
              <a:rPr lang="ru-RU" sz="1400" b="1" dirty="0">
                <a:solidFill>
                  <a:srgbClr val="C00000"/>
                </a:solidFill>
              </a:rPr>
              <a:t>(треугольник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Обтяни </a:t>
            </a:r>
            <a:r>
              <a:rPr lang="ru-RU" sz="1400" dirty="0" err="1">
                <a:solidFill>
                  <a:srgbClr val="C00000"/>
                </a:solidFill>
              </a:rPr>
              <a:t>котел</a:t>
            </a:r>
            <a:r>
              <a:rPr lang="ru-RU" sz="1400" dirty="0">
                <a:solidFill>
                  <a:srgbClr val="C00000"/>
                </a:solidFill>
              </a:rPr>
              <a:t> ты кожей – будет на меня </a:t>
            </a:r>
            <a:r>
              <a:rPr lang="ru-RU" sz="1400" dirty="0" smtClean="0">
                <a:solidFill>
                  <a:srgbClr val="C00000"/>
                </a:solidFill>
              </a:rPr>
              <a:t>похоже. Можем </a:t>
            </a:r>
            <a:r>
              <a:rPr lang="ru-RU" sz="1400" dirty="0">
                <a:solidFill>
                  <a:srgbClr val="C00000"/>
                </a:solidFill>
              </a:rPr>
              <a:t>тремоло играть, грома звук изображать… </a:t>
            </a:r>
            <a:r>
              <a:rPr lang="ru-RU" sz="1400" b="1" dirty="0">
                <a:solidFill>
                  <a:srgbClr val="C00000"/>
                </a:solidFill>
              </a:rPr>
              <a:t>(литавры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Нас </a:t>
            </a:r>
            <a:r>
              <a:rPr lang="ru-RU" sz="1400" dirty="0">
                <a:solidFill>
                  <a:srgbClr val="C00000"/>
                </a:solidFill>
              </a:rPr>
              <a:t>увидишь за обедом – и в оркестре тут же </a:t>
            </a:r>
            <a:r>
              <a:rPr lang="ru-RU" sz="1400" dirty="0" smtClean="0">
                <a:solidFill>
                  <a:srgbClr val="C00000"/>
                </a:solidFill>
              </a:rPr>
              <a:t>следом. Сделаны </a:t>
            </a:r>
            <a:r>
              <a:rPr lang="ru-RU" sz="1400" dirty="0">
                <a:solidFill>
                  <a:srgbClr val="C00000"/>
                </a:solidFill>
              </a:rPr>
              <a:t>из звонкой меди, древности седой наследье… </a:t>
            </a:r>
            <a:r>
              <a:rPr lang="ru-RU" sz="1400" b="1" dirty="0">
                <a:solidFill>
                  <a:srgbClr val="C00000"/>
                </a:solidFill>
              </a:rPr>
              <a:t>(тарелки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Пара </a:t>
            </a:r>
            <a:r>
              <a:rPr lang="ru-RU" sz="1400" dirty="0">
                <a:solidFill>
                  <a:srgbClr val="C00000"/>
                </a:solidFill>
              </a:rPr>
              <a:t>деревянных плашек </a:t>
            </a:r>
            <a:r>
              <a:rPr lang="ru-RU" sz="1400" dirty="0" err="1">
                <a:solidFill>
                  <a:srgbClr val="C00000"/>
                </a:solidFill>
              </a:rPr>
              <a:t>четкий</a:t>
            </a:r>
            <a:r>
              <a:rPr lang="ru-RU" sz="1400" dirty="0">
                <a:solidFill>
                  <a:srgbClr val="C00000"/>
                </a:solidFill>
              </a:rPr>
              <a:t> ритм для танца </a:t>
            </a:r>
            <a:r>
              <a:rPr lang="ru-RU" sz="1400" dirty="0" smtClean="0">
                <a:solidFill>
                  <a:srgbClr val="C00000"/>
                </a:solidFill>
              </a:rPr>
              <a:t>скажет. В </a:t>
            </a:r>
            <a:r>
              <a:rPr lang="ru-RU" sz="1400" dirty="0">
                <a:solidFill>
                  <a:srgbClr val="C00000"/>
                </a:solidFill>
              </a:rPr>
              <a:t>руки только их </a:t>
            </a:r>
            <a:r>
              <a:rPr lang="ru-RU" sz="1400" dirty="0" err="1">
                <a:solidFill>
                  <a:srgbClr val="C00000"/>
                </a:solidFill>
              </a:rPr>
              <a:t>возьмешь</a:t>
            </a:r>
            <a:r>
              <a:rPr lang="ru-RU" sz="1400" dirty="0">
                <a:solidFill>
                  <a:srgbClr val="C00000"/>
                </a:solidFill>
              </a:rPr>
              <a:t> – и в Испанию </a:t>
            </a:r>
            <a:r>
              <a:rPr lang="ru-RU" sz="1400" dirty="0" err="1">
                <a:solidFill>
                  <a:srgbClr val="C00000"/>
                </a:solidFill>
              </a:rPr>
              <a:t>попадешь</a:t>
            </a:r>
            <a:r>
              <a:rPr lang="ru-RU" sz="1400" dirty="0">
                <a:solidFill>
                  <a:srgbClr val="C00000"/>
                </a:solidFill>
              </a:rPr>
              <a:t>… </a:t>
            </a:r>
            <a:r>
              <a:rPr lang="ru-RU" sz="1400" b="1" dirty="0">
                <a:solidFill>
                  <a:srgbClr val="C00000"/>
                </a:solidFill>
              </a:rPr>
              <a:t>(кастаньеты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Хоть </a:t>
            </a:r>
            <a:r>
              <a:rPr lang="ru-RU" sz="1400" dirty="0">
                <a:solidFill>
                  <a:srgbClr val="C00000"/>
                </a:solidFill>
              </a:rPr>
              <a:t>ударный инструмент – но мелодию в </a:t>
            </a:r>
            <a:r>
              <a:rPr lang="ru-RU" sz="1400" dirty="0" smtClean="0">
                <a:solidFill>
                  <a:srgbClr val="C00000"/>
                </a:solidFill>
              </a:rPr>
              <a:t>момент я </a:t>
            </a:r>
            <a:r>
              <a:rPr lang="ru-RU" sz="1400" dirty="0">
                <a:solidFill>
                  <a:srgbClr val="C00000"/>
                </a:solidFill>
              </a:rPr>
              <a:t>сыграю точно в тон. А зовусь я… </a:t>
            </a:r>
            <a:r>
              <a:rPr lang="ru-RU" sz="1400" b="1" dirty="0">
                <a:solidFill>
                  <a:srgbClr val="C00000"/>
                </a:solidFill>
              </a:rPr>
              <a:t>(ксилофон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76671"/>
            <a:ext cx="3504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УДАРНЫЕ </a:t>
            </a:r>
            <a:r>
              <a:rPr lang="ru-RU" b="1" dirty="0" smtClean="0">
                <a:solidFill>
                  <a:srgbClr val="00B050"/>
                </a:solidFill>
                <a:latin typeface="+mn-lt"/>
              </a:rPr>
              <a:t>  ИНСТРУМЕНТЫ </a:t>
            </a:r>
            <a:endParaRPr lang="ru-RU" dirty="0"/>
          </a:p>
        </p:txBody>
      </p:sp>
      <p:pic>
        <p:nvPicPr>
          <p:cNvPr id="7170" name="Picture 2" descr="C:\Users\Администратор\Desktop\8586388_133305525.pdf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763688" y="734319"/>
            <a:ext cx="5616624" cy="34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711" y="5085184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Он стоит в концертном зале. Клавесином был вначале. Может «форте» и «пиано» </a:t>
            </a:r>
            <a:r>
              <a:rPr lang="ru-RU" sz="1400" dirty="0" smtClean="0">
                <a:solidFill>
                  <a:srgbClr val="C00000"/>
                </a:solidFill>
              </a:rPr>
              <a:t>исполнять </a:t>
            </a:r>
            <a:r>
              <a:rPr lang="ru-RU" sz="1400" dirty="0">
                <a:solidFill>
                  <a:srgbClr val="C00000"/>
                </a:solidFill>
              </a:rPr>
              <a:t>вам неустанно.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>
                <a:solidFill>
                  <a:srgbClr val="C00000"/>
                </a:solidFill>
              </a:rPr>
              <a:t>нем звучит мажор, минор. Всем известно с давних пор, </a:t>
            </a:r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>
                <a:solidFill>
                  <a:srgbClr val="C00000"/>
                </a:solidFill>
              </a:rPr>
              <a:t>мире звуков он – король. «Фа диез» и «Си бемоль» </a:t>
            </a:r>
            <a:r>
              <a:rPr lang="ru-RU" sz="1400" dirty="0" smtClean="0">
                <a:solidFill>
                  <a:srgbClr val="C00000"/>
                </a:solidFill>
              </a:rPr>
              <a:t>очень </a:t>
            </a:r>
            <a:r>
              <a:rPr lang="ru-RU" sz="1400" dirty="0">
                <a:solidFill>
                  <a:srgbClr val="C00000"/>
                </a:solidFill>
              </a:rPr>
              <a:t>дружно в нем живут.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Стоя </a:t>
            </a:r>
            <a:r>
              <a:rPr lang="ru-RU" sz="1400" dirty="0">
                <a:solidFill>
                  <a:srgbClr val="C00000"/>
                </a:solidFill>
              </a:rPr>
              <a:t>рядом с ним поют, Сидя рядом с ним играют, </a:t>
            </a:r>
            <a:r>
              <a:rPr lang="ru-RU" sz="1400" dirty="0" smtClean="0">
                <a:solidFill>
                  <a:srgbClr val="C00000"/>
                </a:solidFill>
              </a:rPr>
              <a:t>клавиши </a:t>
            </a:r>
            <a:r>
              <a:rPr lang="ru-RU" sz="1400" dirty="0">
                <a:solidFill>
                  <a:srgbClr val="C00000"/>
                </a:solidFill>
              </a:rPr>
              <a:t>перебирают,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Нажимают </a:t>
            </a:r>
            <a:r>
              <a:rPr lang="ru-RU" sz="1400" dirty="0">
                <a:solidFill>
                  <a:srgbClr val="C00000"/>
                </a:solidFill>
              </a:rPr>
              <a:t>на педаль. Этот инструмент …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</a:t>
            </a:r>
            <a:r>
              <a:rPr lang="ru-RU" sz="1400" b="1" dirty="0">
                <a:solidFill>
                  <a:srgbClr val="C00000"/>
                </a:solidFill>
              </a:rPr>
              <a:t>Рояль)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Администратор\Desktop\GB1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</TotalTime>
  <Words>306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Симфонический оркестр </vt:lpstr>
      <vt:lpstr>Слайд 2</vt:lpstr>
      <vt:lpstr>Слайд 3</vt:lpstr>
      <vt:lpstr> СТРУННО - СМЫЧКОВЫЕ ИНСТРУМЕНТЫ </vt:lpstr>
      <vt:lpstr>Огромной бабочки крыло ей форму дивную дало. Капризна эта недотрога и струн имеет очень много. И чтобы музыку играть – их нужно все перебирать…  (арфа)</vt:lpstr>
      <vt:lpstr>МЕДНОДУХОВЫЕ  ИНСТРУМЕНТЫ </vt:lpstr>
      <vt:lpstr>Слайд 7</vt:lpstr>
      <vt:lpstr>Слайд 8</vt:lpstr>
      <vt:lpstr>Слайд 9</vt:lpstr>
      <vt:lpstr>Слайд 10</vt:lpstr>
      <vt:lpstr>Отгадай  инструмент </vt:lpstr>
      <vt:lpstr>Ответы </vt:lpstr>
      <vt:lpstr>Разгадай кроссворд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Симфонический оркестр</dc:title>
  <dc:creator>Home</dc:creator>
  <cp:lastModifiedBy>детский сад</cp:lastModifiedBy>
  <cp:revision>64</cp:revision>
  <dcterms:created xsi:type="dcterms:W3CDTF">2020-04-05T05:33:06Z</dcterms:created>
  <dcterms:modified xsi:type="dcterms:W3CDTF">2022-12-22T05:59:14Z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1667232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